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85" d="100"/>
          <a:sy n="185" d="100"/>
        </p:scale>
        <p:origin x="11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437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D35">
              <a:alpha val="65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0972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82880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Prevent</a:t>
            </a:r>
            <a:endParaRPr lang="en-US" sz="4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Workplace Fraud</a:t>
            </a:r>
            <a:endParaRPr lang="en-US" sz="4200" dirty="0"/>
          </a:p>
        </p:txBody>
      </p:sp>
      <p:sp>
        <p:nvSpPr>
          <p:cNvPr id="6" name="Text 3"/>
          <p:cNvSpPr/>
          <p:nvPr/>
        </p:nvSpPr>
        <p:spPr>
          <a:xfrm>
            <a:off x="731520" y="33375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8B9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Strengthening Operational Procedures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B2A4A">
              <a:alpha val="50000"/>
            </a:srgbClr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731520" y="4617720"/>
            <a:ext cx="7680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  |  April 2026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4ED3DF-AED0-E41A-7E57-1707C1657F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9766" y="4705959"/>
            <a:ext cx="274930" cy="27493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8E543AF-54AA-9F55-152C-C90D6B417AF0}"/>
              </a:ext>
            </a:extLst>
          </p:cNvPr>
          <p:cNvSpPr/>
          <p:nvPr/>
        </p:nvSpPr>
        <p:spPr>
          <a:xfrm>
            <a:off x="7854696" y="4667401"/>
            <a:ext cx="1207008" cy="357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Inter ExtraBold" panose="02000503000000020004" pitchFamily="2" charset="0"/>
                <a:ea typeface="Inter ExtraBold" panose="02000503000000020004" pitchFamily="2" charset="0"/>
              </a:rPr>
              <a:t>Everstep</a:t>
            </a:r>
            <a:endParaRPr lang="en-US" dirty="0">
              <a:latin typeface="Inter ExtraBold" panose="02000503000000020004" pitchFamily="2" charset="0"/>
              <a:ea typeface="Inter ExtraBold" panose="02000503000000020004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D35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54864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1887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731520" y="1920240"/>
            <a:ext cx="76809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 that fraud prevention needs technical, personnel, and operational controls working in concert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sensitive requests out of email and into controlled, auditable workflows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independently, approve separately, and enforce every step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complete audit history and review it regularly against original requests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B2A4A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731520" y="4617720"/>
            <a:ext cx="4068243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Strengthening Operational Procedures  |  April 2026</a:t>
            </a:r>
            <a:endParaRPr lang="en-US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012A9A-79C8-DE2F-D3B5-6854AE14B3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9766" y="4705959"/>
            <a:ext cx="274930" cy="27493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794E976-B93B-FC45-6521-C3FA1DB7DF42}"/>
              </a:ext>
            </a:extLst>
          </p:cNvPr>
          <p:cNvSpPr/>
          <p:nvPr/>
        </p:nvSpPr>
        <p:spPr>
          <a:xfrm>
            <a:off x="7854696" y="4667401"/>
            <a:ext cx="1207008" cy="357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Inter ExtraBold" panose="02000503000000020004" pitchFamily="2" charset="0"/>
                <a:ea typeface="Inter ExtraBold" panose="02000503000000020004" pitchFamily="2" charset="0"/>
              </a:rPr>
              <a:t>Everstep</a:t>
            </a:r>
            <a:endParaRPr lang="en-US" dirty="0">
              <a:latin typeface="Inter ExtraBold" panose="02000503000000020004" pitchFamily="2" charset="0"/>
              <a:ea typeface="Inter ExtraBold" panose="02000503000000020004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Challenge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prevention is not a single-tool problem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23774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2377440" cy="73152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92024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834640"/>
            <a:ext cx="1920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System-level safeguards, access restrictions, and automated detection mechanisms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337560" y="1645920"/>
            <a:ext cx="23774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37560" y="1645920"/>
            <a:ext cx="2377440" cy="73152"/>
          </a:xfrm>
          <a:prstGeom prst="rect">
            <a:avLst/>
          </a:prstGeom>
          <a:solidFill>
            <a:srgbClr val="2D6A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66160" y="192024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Personnel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566160" y="2834640"/>
            <a:ext cx="1920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Hiring practices, training, role separation, and accountability structures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126480" y="1645920"/>
            <a:ext cx="23774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126480" y="1645920"/>
            <a:ext cx="2377440" cy="73152"/>
          </a:xfrm>
          <a:prstGeom prst="rect">
            <a:avLst/>
          </a:prstGeom>
          <a:solidFill>
            <a:srgbClr val="1A8A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355080" y="1920240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</a:t>
            </a: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355080" y="2834640"/>
            <a:ext cx="1920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Workflows, approval processes, verification steps, and audit procedures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25196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three pillars must work together. Operational controls are the focus of this briefing.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Move High-Risk Requests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into Controlled Workflows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280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6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1645920"/>
            <a:ext cx="3840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Sensitive requests handled through ordinary email threads are vulnerable to interception, impersonation, and social engineering attacks.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5603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6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Fix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926080"/>
            <a:ext cx="38404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payment and account changes through a dedicated, tamper-evident request portal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Reject requests arriving via email, chat, or phone — redirect to the controlled channel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every request is timestamped, attributed, and immutable once submitted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937760" y="1280160"/>
            <a:ext cx="384048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303520" y="1554480"/>
            <a:ext cx="3108960" cy="457200"/>
          </a:xfrm>
          <a:prstGeom prst="rect">
            <a:avLst/>
          </a:prstGeom>
          <a:solidFill>
            <a:srgbClr val="E8F0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303520" y="15544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Initiated</a:t>
            </a:r>
            <a:endParaRPr lang="en-US" sz="13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675120" y="2011680"/>
            <a:ext cx="274320" cy="274320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5303520" y="2304288"/>
            <a:ext cx="3108960" cy="457200"/>
          </a:xfrm>
          <a:prstGeom prst="rect">
            <a:avLst/>
          </a:prstGeom>
          <a:solidFill>
            <a:srgbClr val="E8F0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303520" y="2304288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 Validated</a:t>
            </a:r>
            <a:endParaRPr lang="en-US" sz="13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675120" y="2761488"/>
            <a:ext cx="274320" cy="2743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5303520" y="3054096"/>
            <a:ext cx="3108960" cy="457200"/>
          </a:xfrm>
          <a:prstGeom prst="rect">
            <a:avLst/>
          </a:prstGeom>
          <a:solidFill>
            <a:srgbClr val="E8F0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5303520" y="3054096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Logged &amp; Timestamped</a:t>
            </a:r>
            <a:endParaRPr lang="en-US" sz="13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675120" y="3511296"/>
            <a:ext cx="274320" cy="274320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5303520" y="3803904"/>
            <a:ext cx="3108960" cy="4572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5303520" y="3803904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Routed to Handler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2743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 Visibility and Access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0515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right people should be able to see and handle sensitive requests.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645920"/>
            <a:ext cx="3840480" cy="2560320"/>
          </a:xfrm>
          <a:prstGeom prst="rect">
            <a:avLst/>
          </a:prstGeom>
          <a:solidFill>
            <a:srgbClr val="F4F6F8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22960" y="1965960"/>
            <a:ext cx="548640" cy="54864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88" y="2075688"/>
            <a:ext cx="329184" cy="3291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554480" y="1965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Need-to-Know Basis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269748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 visibility of payment details, bank account numbers, and vendor information to authorized personnel only.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846320" y="1645920"/>
            <a:ext cx="3840480" cy="2560320"/>
          </a:xfrm>
          <a:prstGeom prst="rect">
            <a:avLst/>
          </a:prstGeom>
          <a:solidFill>
            <a:srgbClr val="F4F6F8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120640" y="1965960"/>
            <a:ext cx="548640" cy="54864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0368" y="2075688"/>
            <a:ext cx="329184" cy="32918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852160" y="1965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Role-Based Access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5120640" y="269748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permissions based on job function. Separate who can initiate, process, and approve changes.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548640" y="4434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exposure minimizes the attack surface and limits the number of people who can be targeted.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2743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 Independent Verification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0515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but verify — using contact information already on file, not details provided in the request itself.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691640"/>
            <a:ext cx="256032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2560320" cy="73152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19659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Trusted Records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514600"/>
            <a:ext cx="2103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back on phone numbers already stored in your system — never use contact details from the request.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337560" y="1691640"/>
            <a:ext cx="256032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337560" y="1691640"/>
            <a:ext cx="2560320" cy="73152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566160" y="19659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Cross-Reference Sources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566160" y="2514600"/>
            <a:ext cx="2103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the request against existing account records, prior correspondence, and known patterns.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126480" y="1691640"/>
            <a:ext cx="256032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26480" y="1691640"/>
            <a:ext cx="2560320" cy="73152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355080" y="19659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Separate the Channels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355080" y="2514600"/>
            <a:ext cx="2103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request arrives by email, verify by phone. If by phone, confirm in the portal. Never verify through the same channel.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48640" y="4343400"/>
            <a:ext cx="8046720" cy="50292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1520" y="43434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Principle:  Never rely on information provided by the requester alone.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27432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Turn Checks into Assigned Tasks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0515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Preventive checks must be mandatory steps that cannot be silently skipped or bypassed.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1691640"/>
            <a:ext cx="3840480" cy="2926080"/>
          </a:xfrm>
          <a:prstGeom prst="rect">
            <a:avLst/>
          </a:prstGeom>
          <a:solidFill>
            <a:srgbClr val="FFF5F5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3840480" cy="502920"/>
          </a:xfrm>
          <a:prstGeom prst="rect">
            <a:avLst/>
          </a:prstGeom>
          <a:solidFill>
            <a:srgbClr val="D94F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169164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Before: Easily Bypassed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2377440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Verification is a suggestion, not a requirement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tracking of who completed each step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can be skipped with no audit trail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relies on individual judgment alone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1691640"/>
            <a:ext cx="3840480" cy="2926080"/>
          </a:xfrm>
          <a:prstGeom prst="rect">
            <a:avLst/>
          </a:prstGeom>
          <a:solidFill>
            <a:srgbClr val="F0FAF5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54880" y="1691640"/>
            <a:ext cx="3840480" cy="502920"/>
          </a:xfrm>
          <a:prstGeom prst="rect">
            <a:avLst/>
          </a:prstGeom>
          <a:solidFill>
            <a:srgbClr val="2D8E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983480" y="169164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After: Enforced &amp; Tracked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83480" y="2377440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check is an assigned task with a named owner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blocks progression until tasks complete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 timestamps and signatures are recorded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 require documented justification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8288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a Separate Locked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Approval Step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second person — such as a manager — must confirm that proper procedures were followed before the change is finalized.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731520" y="1920240"/>
            <a:ext cx="1645920" cy="1097280"/>
          </a:xfrm>
          <a:prstGeom prst="rect">
            <a:avLst/>
          </a:prstGeom>
          <a:solidFill>
            <a:srgbClr val="2D6A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</a:t>
            </a:r>
            <a:endParaRPr lang="en-US" sz="14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7168" y="2286000"/>
            <a:ext cx="274320" cy="27432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880360" y="1920240"/>
            <a:ext cx="1645920" cy="1097280"/>
          </a:xfrm>
          <a:prstGeom prst="rect">
            <a:avLst/>
          </a:prstGeom>
          <a:solidFill>
            <a:srgbClr val="2D6A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2880360" y="192024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</a:t>
            </a:r>
            <a:endParaRPr lang="en-US" sz="14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008" y="2286000"/>
            <a:ext cx="274320" cy="274320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5029200" y="1920240"/>
            <a:ext cx="1645920" cy="1097280"/>
          </a:xfrm>
          <a:prstGeom prst="rect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5029200" y="192024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</a:t>
            </a:r>
            <a:endParaRPr lang="en-US" sz="14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848" y="2286000"/>
            <a:ext cx="274320" cy="274320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7178040" y="1920240"/>
            <a:ext cx="1645920" cy="109728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7178040" y="192024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Finalized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731520" y="329184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approver must be a different person from the one who processed the request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approval step is locked — it cannot be completed by the originator or processor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prevents finalization until the approval is recorded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approvals include a timestamp, the approver's identity, and any notes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320040"/>
            <a:ext cx="502920" cy="50292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320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234440" y="18288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Preserve Audit History &amp;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 Periodic Reviews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0515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complete, tamper-proof record ensures accountability and enables continuous improvement.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1554480"/>
            <a:ext cx="3840480" cy="3017520"/>
          </a:xfrm>
          <a:prstGeom prst="rect">
            <a:avLst/>
          </a:prstGeom>
          <a:solidFill>
            <a:srgbClr val="F4F6F8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22960" y="1783080"/>
            <a:ext cx="457200" cy="457200"/>
          </a:xfrm>
          <a:prstGeom prst="ellipse">
            <a:avLst/>
          </a:prstGeom>
          <a:solidFill>
            <a:srgbClr val="1B2A4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874520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63040" y="17830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Complete Audit Trail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2377440"/>
            <a:ext cx="32918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request, change, and approval is permanently logged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are immutable — entries cannot be altered or deleted after the fact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entry captures who, what, when, and why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Records are accessible for compliance and investigation purposes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754880" y="1554480"/>
            <a:ext cx="3840480" cy="3017520"/>
          </a:xfrm>
          <a:prstGeom prst="rect">
            <a:avLst/>
          </a:prstGeom>
          <a:solidFill>
            <a:srgbClr val="F4F6F8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029200" y="1783080"/>
            <a:ext cx="457200" cy="457200"/>
          </a:xfrm>
          <a:prstGeom prst="ellipse">
            <a:avLst/>
          </a:prstGeom>
          <a:solidFill>
            <a:srgbClr val="2D6A8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1874520"/>
            <a:ext cx="274320" cy="2743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669280" y="17830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Periodic Reviews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5029200" y="2377440"/>
            <a:ext cx="32918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Regularly compare completed changes against original requests and approvals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 discrepancies between what was requested and what was executed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that all required steps and approvals were properly completed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review findings to strengthen procedures over time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a Layered Defense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B9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measure reinforces the others — together they form a comprehensive fraud prevention framework.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68680" y="173736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25880" y="169164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Controlled Workflows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25880" y="21031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channels for sensitive requests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429000" y="155448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566160" y="173736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6616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023360" y="169164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Access Limits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023360" y="21031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Need-to-know and role-based permissions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26480" y="155448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63640" y="173736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6364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720840" y="169164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Independent Verification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720840" y="210312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using trusted records, not request details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31520" y="301752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68680" y="320040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6868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315468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Enforced Task Checks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325880" y="356616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steps that cannot be skipped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429000" y="301752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566160" y="320040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56616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023360" y="315468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Locked Approvals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023360" y="356616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sign-off before finalization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6126480" y="3017520"/>
            <a:ext cx="2468880" cy="1280160"/>
          </a:xfrm>
          <a:prstGeom prst="rect">
            <a:avLst/>
          </a:prstGeom>
          <a:solidFill>
            <a:srgbClr val="FFFFFF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263640" y="3200400"/>
            <a:ext cx="365760" cy="365760"/>
          </a:xfrm>
          <a:prstGeom prst="ellipse">
            <a:avLst/>
          </a:prstGeom>
          <a:solidFill>
            <a:srgbClr val="E8B93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63640" y="32004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720840" y="3154680"/>
            <a:ext cx="1691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&amp; Review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720840" y="3566160"/>
            <a:ext cx="1691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D4DC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history with periodic reconciliation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0" y="4434840"/>
            <a:ext cx="9144000" cy="708660"/>
          </a:xfrm>
          <a:prstGeom prst="rect">
            <a:avLst/>
          </a:prstGeom>
          <a:solidFill>
            <a:srgbClr val="E8B931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31520" y="448056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control is enough. Fraud prevention depends on these measures working together as a system.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771</Words>
  <Application>Microsoft Office PowerPoint</Application>
  <PresentationFormat>On-screen Show (16:9)</PresentationFormat>
  <Paragraphs>129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Inter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Jereme Peabody</dc:creator>
  <cp:lastModifiedBy>Jereme Peabody</cp:lastModifiedBy>
  <cp:revision>2</cp:revision>
  <dcterms:created xsi:type="dcterms:W3CDTF">2026-04-28T12:51:09Z</dcterms:created>
  <dcterms:modified xsi:type="dcterms:W3CDTF">2026-04-28T17:59:41Z</dcterms:modified>
</cp:coreProperties>
</file>